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81" r:id="rId4"/>
    <p:sldId id="273" r:id="rId5"/>
    <p:sldId id="282" r:id="rId6"/>
    <p:sldId id="283" r:id="rId7"/>
    <p:sldId id="285" r:id="rId8"/>
    <p:sldId id="274" r:id="rId9"/>
    <p:sldId id="286" r:id="rId10"/>
    <p:sldId id="263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88" autoAdjust="0"/>
  </p:normalViewPr>
  <p:slideViewPr>
    <p:cSldViewPr snapToGrid="0" snapToObjects="1">
      <p:cViewPr varScale="1">
        <p:scale>
          <a:sx n="57" d="100"/>
          <a:sy n="57" d="100"/>
        </p:scale>
        <p:origin x="1507" y="53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7ED94-7A3D-684B-B01E-F9C8BC0E0BA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6689-E281-5045-844D-692E39974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629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8726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0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:</a:t>
            </a:r>
            <a:r>
              <a:rPr lang="en-US" baseline="0" dirty="0" smtClean="0"/>
              <a:t> met het </a:t>
            </a:r>
            <a:r>
              <a:rPr lang="en-US" baseline="0" dirty="0" err="1" smtClean="0"/>
              <a:t>aanbieden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handmassage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geef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zowel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aandacht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psychisch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welbevinden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vermindering</a:t>
            </a:r>
            <a:r>
              <a:rPr lang="en-US" baseline="0" dirty="0" smtClean="0"/>
              <a:t> angst) en </a:t>
            </a:r>
            <a:r>
              <a:rPr lang="en-US" baseline="0" dirty="0" err="1" smtClean="0"/>
              <a:t>lichamelijk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welbevinden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vermindering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lichamelijke</a:t>
            </a:r>
            <a:r>
              <a:rPr lang="en-US" baseline="0" dirty="0" smtClean="0"/>
              <a:t> spanning) en </a:t>
            </a:r>
            <a:r>
              <a:rPr lang="en-US" baseline="0" dirty="0" err="1" smtClean="0"/>
              <a:t>sociaal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welbevinden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persoonlijk</a:t>
            </a:r>
            <a:r>
              <a:rPr lang="en-US" baseline="0" dirty="0" smtClean="0"/>
              <a:t> contact)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"Typ hier een citaat."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25851" y="9060127"/>
            <a:ext cx="257232" cy="2862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895352" y="3478517"/>
            <a:ext cx="11478957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Complementaire Zorg nader bekeken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1544" y="3965797"/>
            <a:ext cx="6561712" cy="1415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4604828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Wat is complementaire zorg</a:t>
            </a:r>
            <a:r>
              <a:rPr lang="x-none" dirty="0" smtClean="0"/>
              <a:t>?</a:t>
            </a:r>
            <a:endParaRPr dirty="0"/>
          </a:p>
        </p:txBody>
      </p:sp>
      <p:sp>
        <p:nvSpPr>
          <p:cNvPr id="128" name="Shape 128"/>
          <p:cNvSpPr/>
          <p:nvPr/>
        </p:nvSpPr>
        <p:spPr>
          <a:xfrm>
            <a:off x="1168400" y="1337896"/>
            <a:ext cx="10695577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700">
                <a:solidFill>
                  <a:srgbClr val="53585F"/>
                </a:solidFill>
              </a:defRPr>
            </a:pPr>
            <a:r>
              <a:rPr lang="nl-NL" u="sng" dirty="0" smtClean="0">
                <a:solidFill>
                  <a:schemeClr val="tx1"/>
                </a:solidFill>
              </a:rPr>
              <a:t>Definitie </a:t>
            </a:r>
            <a:r>
              <a:rPr lang="nl-NL" u="sng" dirty="0">
                <a:solidFill>
                  <a:schemeClr val="tx1"/>
                </a:solidFill>
              </a:rPr>
              <a:t>(</a:t>
            </a:r>
            <a:r>
              <a:rPr lang="nl-NL" u="sng" dirty="0" smtClean="0">
                <a:solidFill>
                  <a:schemeClr val="tx1"/>
                </a:solidFill>
              </a:rPr>
              <a:t> Noorden,1996)</a:t>
            </a:r>
            <a:br>
              <a:rPr lang="nl-NL" u="sng" dirty="0" smtClean="0">
                <a:solidFill>
                  <a:schemeClr val="tx1"/>
                </a:solidFill>
              </a:rPr>
            </a:br>
            <a:endParaRPr lang="nl-NL" u="sng" dirty="0" smtClean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Complementaire zorg interventies zijn die verpleegkundige interventies binnen het verpleegkundige proces en de verpleegkundige praktijk, die toegepast worden op basis van natuurlijke therapieën om het </a:t>
            </a:r>
            <a:r>
              <a:rPr lang="nl-NL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zelfhelende vermogen van de zorgvrager te ondersteunen, te stimuleren of te activeren </a:t>
            </a:r>
            <a:r>
              <a:rPr lang="nl-NL" dirty="0" smtClean="0">
                <a:solidFill>
                  <a:schemeClr val="tx1"/>
                </a:solidFill>
              </a:rPr>
              <a:t>en waarbij de zorg betrekking heeft op de mentale, emotionele, lichamelijke, spirituele en sociale behoeften van de zorgvrager, zodat hij een staat van welbevinden kan (her)winnen.</a:t>
            </a: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r>
              <a:rPr lang="nl-NL" dirty="0">
                <a:solidFill>
                  <a:schemeClr val="tx1"/>
                </a:solidFill>
              </a:rPr>
              <a:t>Het betekent letterlijk aanvullende zorg, het komt niet in plaats van reguliere zorg maar vormt daarop een aanvulling</a:t>
            </a: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/>
          </a:p>
          <a:p>
            <a:pPr algn="l">
              <a:defRPr sz="2700">
                <a:solidFill>
                  <a:srgbClr val="53585F"/>
                </a:solidFill>
              </a:defRPr>
            </a:pPr>
            <a:r>
              <a:rPr lang="nl-NL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Doel</a:t>
            </a:r>
            <a:r>
              <a:rPr lang="nl-NL" dirty="0" smtClean="0">
                <a:solidFill>
                  <a:schemeClr val="tx1"/>
                </a:solidFill>
              </a:rPr>
              <a:t>: bevorderen van welbevinden en comfort</a:t>
            </a:r>
            <a:endParaRPr lang="x-non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5509230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Vormen van complementaire zorg</a:t>
            </a:r>
            <a:endParaRPr dirty="0"/>
          </a:p>
        </p:txBody>
      </p:sp>
      <p:sp>
        <p:nvSpPr>
          <p:cNvPr id="128" name="Shape 128"/>
          <p:cNvSpPr/>
          <p:nvPr/>
        </p:nvSpPr>
        <p:spPr>
          <a:xfrm>
            <a:off x="1242182" y="2628900"/>
            <a:ext cx="10317236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Figuur-1-Schema-complementaire-zorg-Aan-de-basis-staan-diverse-whole-medical-system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054100"/>
            <a:ext cx="10795000" cy="76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4239549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Meest gebruikte methodes  </a:t>
            </a:r>
            <a:endParaRPr dirty="0"/>
          </a:p>
        </p:txBody>
      </p:sp>
      <p:sp>
        <p:nvSpPr>
          <p:cNvPr id="128" name="Shape 128"/>
          <p:cNvSpPr/>
          <p:nvPr/>
        </p:nvSpPr>
        <p:spPr>
          <a:xfrm>
            <a:off x="1168399" y="2108885"/>
            <a:ext cx="10849985" cy="550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Aromazorg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Massage 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Muziek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err="1" smtClean="0">
                <a:solidFill>
                  <a:schemeClr val="tx1"/>
                </a:solidFill>
              </a:rPr>
              <a:t>Aquazorg</a:t>
            </a:r>
            <a:endParaRPr lang="nl-NL" dirty="0" smtClean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Ontspanningstechnieken en geleide visualisatie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x-none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868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589425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Inzet complementaire zorg in de zorg </a:t>
            </a:r>
            <a:endParaRPr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8400" y="1767826"/>
            <a:ext cx="10454660" cy="6969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8" name="Shape 128"/>
          <p:cNvSpPr/>
          <p:nvPr/>
        </p:nvSpPr>
        <p:spPr>
          <a:xfrm>
            <a:off x="1168400" y="2345929"/>
            <a:ext cx="10391018" cy="6335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Door complementaire zorg kan de zorgverlener zich nadrukkelijker richten op het totaal van de zorgvrager.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Geeft als het ware ‘ handen en voeten’ om het uitgangspunt  van het holistische mensbeeld te concretiseren.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Is een ingang om de cliënt en zijn behoeften echt centraal te zetten.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Complementaire zorg sluit aan bij bewegingen zoals </a:t>
            </a:r>
            <a:r>
              <a:rPr lang="nl-NL" dirty="0" err="1" smtClean="0">
                <a:solidFill>
                  <a:schemeClr val="tx1"/>
                </a:solidFill>
              </a:rPr>
              <a:t>belevings</a:t>
            </a:r>
            <a:r>
              <a:rPr lang="nl-NL" dirty="0" smtClean="0">
                <a:solidFill>
                  <a:schemeClr val="tx1"/>
                </a:solidFill>
              </a:rPr>
              <a:t> (of persoons-) gerichte zorg, palliatieve zorg, behoefte gestuurde zorg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x-none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21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9300281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Het effect van complementaire zorg interventies zorgvrager</a:t>
            </a:r>
            <a:endParaRPr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0556" y="2032000"/>
            <a:ext cx="75247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8" name="Shape 128"/>
          <p:cNvSpPr/>
          <p:nvPr/>
        </p:nvSpPr>
        <p:spPr>
          <a:xfrm>
            <a:off x="1207036" y="1662154"/>
            <a:ext cx="10391018" cy="716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Verhogen van kwaliteit van leven</a:t>
            </a: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Bevorderen gevoel van welbevinden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Bevorderen van comfort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Effect op het lichaam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Effect op de </a:t>
            </a:r>
            <a:r>
              <a:rPr lang="nl-NL" dirty="0" err="1" smtClean="0">
                <a:solidFill>
                  <a:schemeClr val="tx1"/>
                </a:solidFill>
              </a:rPr>
              <a:t>psyche</a:t>
            </a:r>
            <a:r>
              <a:rPr lang="nl-NL" dirty="0" smtClean="0">
                <a:solidFill>
                  <a:schemeClr val="tx1"/>
                </a:solidFill>
              </a:rPr>
              <a:t>: verminderen angst en stress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Sociaal: je hoort erbij, aandacht voor het gezonde deel van de mens en niet de focus op de ziekte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Geeft verbinding </a:t>
            </a: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x-none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93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955389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Het effect van complementaire zorg interventies zorgverlener</a:t>
            </a:r>
            <a:endParaRPr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2687"/>
          <a:stretch/>
        </p:blipFill>
        <p:spPr>
          <a:xfrm>
            <a:off x="8166140" y="3688225"/>
            <a:ext cx="4572000" cy="5638655"/>
          </a:xfrm>
          <a:prstGeom prst="rect">
            <a:avLst/>
          </a:prstGeom>
        </p:spPr>
      </p:pic>
      <p:sp>
        <p:nvSpPr>
          <p:cNvPr id="128" name="Shape 128"/>
          <p:cNvSpPr/>
          <p:nvPr/>
        </p:nvSpPr>
        <p:spPr>
          <a:xfrm>
            <a:off x="1168400" y="1855718"/>
            <a:ext cx="10017436" cy="6335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Geeft het gevoel van betekenis te kunnen zijn </a:t>
            </a: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Met meer aandacht aanwezig zijn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Het doet ook iets met jezelf in de relatie tot de ander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Geeft ook ontspanning voor de zorgverlener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x-none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381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5893909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Mythes rondom complementaire zorg </a:t>
            </a:r>
            <a:endParaRPr dirty="0"/>
          </a:p>
        </p:txBody>
      </p:sp>
      <p:sp>
        <p:nvSpPr>
          <p:cNvPr id="128" name="Shape 128"/>
          <p:cNvSpPr/>
          <p:nvPr/>
        </p:nvSpPr>
        <p:spPr>
          <a:xfrm>
            <a:off x="1678039" y="2018182"/>
            <a:ext cx="10068231" cy="425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Kwakzalverij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Niet wetenschappelijk onderbouwd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Baat het niet, dan schaad het ook niet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Het is een placebo effect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x-none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948" y="4178062"/>
            <a:ext cx="4499322" cy="48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7972764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Laatste ontwikkelingen in de complementaire zorg </a:t>
            </a:r>
            <a:endParaRPr dirty="0"/>
          </a:p>
        </p:txBody>
      </p:sp>
      <p:sp>
        <p:nvSpPr>
          <p:cNvPr id="128" name="Shape 128"/>
          <p:cNvSpPr/>
          <p:nvPr/>
        </p:nvSpPr>
        <p:spPr>
          <a:xfrm>
            <a:off x="1882124" y="2381000"/>
            <a:ext cx="967729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x-none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Spinnenweb-positieve-gezondheid-iPH-696x44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77" y="1610010"/>
            <a:ext cx="10414391" cy="65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15113</TotalTime>
  <Words>358</Words>
  <Application>Microsoft Office PowerPoint</Application>
  <PresentationFormat>Aangepast</PresentationFormat>
  <Paragraphs>73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Light</vt:lpstr>
      <vt:lpstr>Helvetica Neue</vt:lpstr>
      <vt:lpstr>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(C.V.A.I.) van der Meijs</dc:creator>
  <cp:lastModifiedBy>Cindy (C.V.A.I.) van der Meijs</cp:lastModifiedBy>
  <cp:revision>71</cp:revision>
  <cp:lastPrinted>2018-06-11T13:18:02Z</cp:lastPrinted>
  <dcterms:modified xsi:type="dcterms:W3CDTF">2020-02-07T09:21:51Z</dcterms:modified>
</cp:coreProperties>
</file>